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F2DB6-96F4-1D2B-09AF-B4DFE9F15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24BF33-5808-CD21-CAC8-A27090214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D80CE-D9D2-1A6F-AAA6-B87B162D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5ABE4-DDB2-935C-67C5-6054537D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048B4-3F38-D7E7-D79C-E522AC3DD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3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2F6F-EC88-D059-AECA-4AEA28A19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FE094-C172-8D17-165F-F95BF8D25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9F856-1EB0-B9EE-0585-40E121FB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706EA-0A2F-EBA5-CDEE-1D6A4937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02D17-3F23-177B-CBCC-E73F6A94A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3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10B72-0D6C-5B7E-3C48-9AF2F9BD8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D9332-E4DC-9080-93F4-F40CD6643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7BC6C-32C2-D21D-0995-6D8C15F0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79539-156F-A6C5-AF12-1E6C8C50C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1D835-7F36-933F-4526-3828A22F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5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2BCC-B3BE-57A7-F2C3-9A0217D4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90635-11A7-A554-6775-A321A96B2E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EC0EC-E68F-8173-89A1-96821D513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5587B-601A-B8D4-9105-24C88AC2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C85CD-45BA-2F66-F8C5-2F7A8E4DE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1EF12-5C88-AD00-5507-6B4665874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7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F55F9-F1FF-6D6E-3DF4-96BDAE498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96BF6-038F-89F6-2FBD-CEABD2751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3CE22-80BF-25D0-BD5B-CE6E8CB26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D777EE-CDB6-771A-D684-B54CE44868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D2C1D-9C28-2366-678D-57D7BCDBF2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BAB15C-490F-8CD5-6028-769BA3F0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7ECCDA-7859-1164-EA75-F033D542C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410416-8E2F-D66A-CFB1-33966EBA3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2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3DC7C-5869-E8B5-8834-02D6F807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A48D4-EF49-9AF2-04D1-1D375220A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CD3E31-E91F-B7C6-EC67-07BAC018D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CCD1C6-0115-2DEA-B170-6D17EAE4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D6250F-C5FB-6E15-A3C7-63EF0979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894D6-0995-7585-0F8F-A79C8C7A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67476-94BC-BF7B-B142-E55EDCF6E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BC2C4-4D37-DF73-40F8-2B1DBDDC4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0944D-5DE5-B1DA-C3C4-A1E7C6FE4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2E25A-B1B9-9278-242F-9C491ED68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B2AA7-4F23-AFD4-20B4-1A0ABCE7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DDC76-6B01-B5CF-8B62-D2F9EF5C5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7AEE32-23C7-CFEF-939C-35F93C56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8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EC747-BC44-89BC-0E37-73FC61859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FE86CE-A48D-1F36-E5BD-B704022684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F6853-819F-002C-E2C2-29C317059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171AA6-F22F-835F-4936-C17BD35D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3F33D-95FC-E2AD-C0F7-2FB2FBD7F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519F1-137B-B53E-FA05-A5EAF38D1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F67C-331C-4F0A-BF6D-3BADDA98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4CCC3-602C-7D58-2AFD-79080445F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FA033-2134-03CE-2801-FA8E80DF1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DF12F-396E-8D9C-1FFA-A722A03FA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FC2D2-53BC-729B-660F-901EF852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67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AF019A-1104-40ED-333E-6918C5129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33328D-B40C-B54C-7413-ABD44616D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846B4-00D7-734C-0A87-47B7A3E9C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5FB51-23E8-C107-30FB-6A2410E6B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7334D-66F5-8EA7-5B72-5436681A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1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F7DE30-C029-F5E1-00F1-53B830913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E3114-6F21-B2C8-4500-56977A281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EF3DD-7F1E-03E3-BEB6-8DE906C93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33BF7-8672-4F5D-B8F0-1FD0CBEF2E6B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E257C-C34A-0531-0E30-42C9AA7F4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DD8ED-9CAC-3F37-5C2C-39B241F4F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9999-1846-45AD-963C-C23266BA6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8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2616E71-7702-4514-BCE4-BAADB22ED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2" name="Color Cover">
              <a:extLst>
                <a:ext uri="{FF2B5EF4-FFF2-40B4-BE49-F238E27FC236}">
                  <a16:creationId xmlns:a16="http://schemas.microsoft.com/office/drawing/2014/main" id="{15F9A7D7-E8EB-49D7-ACB0-13481EF1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Color Cover">
              <a:extLst>
                <a:ext uri="{FF2B5EF4-FFF2-40B4-BE49-F238E27FC236}">
                  <a16:creationId xmlns:a16="http://schemas.microsoft.com/office/drawing/2014/main" id="{044CB560-3BF4-4256-8C60-8864DA0ABF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840072-D6EC-480D-9A1B-928B36F92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CADDA0B4-EE72-46AA-A7BB-C271924B7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Color">
              <a:extLst>
                <a:ext uri="{FF2B5EF4-FFF2-40B4-BE49-F238E27FC236}">
                  <a16:creationId xmlns:a16="http://schemas.microsoft.com/office/drawing/2014/main" id="{B2519E48-483B-4612-935D-790A10605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A logo with a group of people&#10;&#10;Description automatically generated">
            <a:extLst>
              <a:ext uri="{FF2B5EF4-FFF2-40B4-BE49-F238E27FC236}">
                <a16:creationId xmlns:a16="http://schemas.microsoft.com/office/drawing/2014/main" id="{B2EE2C31-804B-5DDC-10D7-81671914C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6" y="1292318"/>
            <a:ext cx="3412777" cy="317366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DDEEBE-4C13-405F-6102-C86E9EC257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644" y="841664"/>
            <a:ext cx="5203990" cy="2782723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Social Work Legislations in Southeast Asia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2BAD6-C4C7-6C14-02FB-8E96E0FE2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643" y="3764655"/>
            <a:ext cx="5203989" cy="1936059"/>
          </a:xfrm>
        </p:spPr>
        <p:txBody>
          <a:bodyPr anchor="t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Sri Lankan Experience of the SLAPSW Incorporation Act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- Amarawansa Ranaweera,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Past President of the SLAPSW</a:t>
            </a:r>
          </a:p>
        </p:txBody>
      </p:sp>
    </p:spTree>
    <p:extLst>
      <p:ext uri="{BB962C8B-B14F-4D97-AF65-F5344CB8AC3E}">
        <p14:creationId xmlns:p14="http://schemas.microsoft.com/office/powerpoint/2010/main" val="349366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2C73-FC44-7061-DEDA-29B6356DC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following topics will be discussed in my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398DB-D4EC-0ECD-35EF-8F96B3E74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Establishment of the SLAPSW </a:t>
            </a:r>
          </a:p>
          <a:p>
            <a:r>
              <a:rPr lang="en-US" b="1" dirty="0"/>
              <a:t>Legal status of the SLAPSW</a:t>
            </a:r>
          </a:p>
          <a:p>
            <a:r>
              <a:rPr lang="en-US" b="1" dirty="0"/>
              <a:t>Composition of the SLAPSW</a:t>
            </a:r>
          </a:p>
          <a:p>
            <a:r>
              <a:rPr lang="en-US" b="1" dirty="0"/>
              <a:t>Experience of the Parliament Act</a:t>
            </a:r>
          </a:p>
          <a:p>
            <a:r>
              <a:rPr lang="en-US" b="1" dirty="0"/>
              <a:t>Challenges in regulating Social work in Sri Lanka</a:t>
            </a:r>
          </a:p>
          <a:p>
            <a:r>
              <a:rPr lang="en-US" b="1" dirty="0"/>
              <a:t>Way forward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30779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A brief history of the SLAPSW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Social work education commenced in Sri Lanka in 1952 </a:t>
            </a:r>
          </a:p>
          <a:p>
            <a:r>
              <a:rPr lang="en-US" b="1" dirty="0"/>
              <a:t>Institute of Social Work established, and short-term training programmes were introduced</a:t>
            </a:r>
          </a:p>
          <a:p>
            <a:r>
              <a:rPr lang="en-US" b="1" dirty="0"/>
              <a:t>Diploma in Social Work started in 1962, Bachelor’s degree in 2005 and Master’s degree in 2008</a:t>
            </a:r>
          </a:p>
          <a:p>
            <a:r>
              <a:rPr lang="en-US" b="1" dirty="0"/>
              <a:t>The Sri Lanka Association of Professional Social Workers was formed in 1962 by a small group of Social Workers</a:t>
            </a:r>
          </a:p>
          <a:p>
            <a:r>
              <a:rPr lang="en-US" b="1" dirty="0"/>
              <a:t>It has received the membership of the IFSW in 1979</a:t>
            </a:r>
          </a:p>
          <a:p>
            <a:r>
              <a:rPr lang="en-US" b="1" dirty="0"/>
              <a:t>It has been functioning up to now passing through peaks and valleys. The Commonwealth Social Workers Association was formed during the IFSW World Conference held in Colombo in 1994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1648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5589147" cy="895081"/>
          </a:xfrm>
        </p:spPr>
        <p:txBody>
          <a:bodyPr/>
          <a:lstStyle/>
          <a:p>
            <a:r>
              <a:rPr lang="en-US" b="1" dirty="0"/>
              <a:t>Legal status of the SLAPSW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533378"/>
            <a:ext cx="6644224" cy="473094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SLAPSW was registered as a volunteer organization under the Charity organization Act. in 1962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Then it was registered as an NGO at the  Secretariat for Nongovernment organizations.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SLAPSW was incorporated by an Act of Parliament in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Benefits of Incorporation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202124"/>
                </a:solidFill>
                <a:effectLst/>
              </a:rPr>
              <a:t>Asset protection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202124"/>
                </a:solidFill>
                <a:effectLst/>
              </a:rPr>
              <a:t>Creation of corporate Identity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202124"/>
                </a:solidFill>
                <a:effectLst/>
              </a:rPr>
              <a:t>Perpetual existence of the Association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202124"/>
                </a:solidFill>
                <a:effectLst/>
              </a:rPr>
              <a:t>Transferability of ownership.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202124"/>
                </a:solidFill>
                <a:effectLst/>
              </a:rPr>
              <a:t>Ability to build </a:t>
            </a:r>
            <a:r>
              <a:rPr lang="en-US" sz="2000" b="1" dirty="0">
                <a:solidFill>
                  <a:srgbClr val="202124"/>
                </a:solidFill>
              </a:rPr>
              <a:t>c</a:t>
            </a:r>
            <a:r>
              <a:rPr lang="en-US" sz="2000" b="1" i="0" dirty="0">
                <a:solidFill>
                  <a:srgbClr val="202124"/>
                </a:solidFill>
                <a:effectLst/>
              </a:rPr>
              <a:t>redit and raise </a:t>
            </a:r>
            <a:r>
              <a:rPr lang="en-US" sz="2000" b="1" dirty="0">
                <a:solidFill>
                  <a:srgbClr val="202124"/>
                </a:solidFill>
              </a:rPr>
              <a:t>f</a:t>
            </a:r>
            <a:r>
              <a:rPr lang="en-US" sz="2000" b="1" i="0" dirty="0">
                <a:solidFill>
                  <a:srgbClr val="202124"/>
                </a:solidFill>
                <a:effectLst/>
              </a:rPr>
              <a:t>unds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202124"/>
                </a:solidFill>
                <a:effectLst/>
              </a:rPr>
              <a:t>Flexibility with appointing the </a:t>
            </a:r>
            <a:r>
              <a:rPr lang="en-US" sz="2000" b="1" dirty="0">
                <a:solidFill>
                  <a:srgbClr val="202124"/>
                </a:solidFill>
              </a:rPr>
              <a:t>management committees</a:t>
            </a:r>
            <a:endParaRPr lang="en-US" sz="2000" b="1" i="0" dirty="0">
              <a:solidFill>
                <a:srgbClr val="202124"/>
              </a:solidFill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endParaRPr lang="en-US" sz="2000" b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D70045E-46A2-F22B-F686-70FD1CE5B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012" y="904740"/>
            <a:ext cx="3992371" cy="5359582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039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BFC59-6109-3E3D-E2AE-00035FE02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The objectives as stated in the Act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DC376-9B02-A604-3BB1-D9B834493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Enhance and develop the professional social work</a:t>
            </a:r>
          </a:p>
          <a:p>
            <a:r>
              <a:rPr lang="en-US" b="1" dirty="0"/>
              <a:t> Create a link among persons engaged in social work</a:t>
            </a:r>
          </a:p>
          <a:p>
            <a:r>
              <a:rPr lang="en-US" b="1" dirty="0"/>
              <a:t>Provide training on the conduct of social work to the persons, engaged in carrying out social work.</a:t>
            </a:r>
          </a:p>
          <a:p>
            <a:r>
              <a:rPr lang="en-US" b="1" dirty="0"/>
              <a:t>Registration of members</a:t>
            </a:r>
          </a:p>
          <a:p>
            <a:r>
              <a:rPr lang="en-US" b="1" dirty="0"/>
              <a:t>Make by-laws for the conduct of matters of the Association</a:t>
            </a:r>
          </a:p>
          <a:p>
            <a:r>
              <a:rPr lang="en-US" b="1" dirty="0"/>
              <a:t>Elect a committee for the management and have annual general meetings</a:t>
            </a:r>
          </a:p>
          <a:p>
            <a:r>
              <a:rPr lang="en-US" b="1" dirty="0"/>
              <a:t>Conduct any programmes to achieve its objectives</a:t>
            </a:r>
          </a:p>
          <a:p>
            <a:r>
              <a:rPr lang="en-US" b="1" dirty="0"/>
              <a:t>To raise funds, receive funds, donations and maintain its own accounts</a:t>
            </a:r>
          </a:p>
          <a:p>
            <a:r>
              <a:rPr lang="en-US" b="1" dirty="0"/>
              <a:t>To recruitment of staff and maintain an office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2829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Composition of the Association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Executive committee consisting of 15 members elected at the general meeting for a period of three years</a:t>
            </a:r>
          </a:p>
          <a:p>
            <a:r>
              <a:rPr lang="en-US" b="1" dirty="0"/>
              <a:t>The composition of the committee is President, Secretary, Treasurer, Vice President, Vice Secretary and ten other members</a:t>
            </a:r>
          </a:p>
          <a:p>
            <a:r>
              <a:rPr lang="en-US" b="1" dirty="0"/>
              <a:t>The membership categories</a:t>
            </a:r>
          </a:p>
          <a:p>
            <a:pPr lvl="1"/>
            <a:r>
              <a:rPr lang="en-US" b="1" dirty="0"/>
              <a:t>Full membership, Associate membership, Student membership, Honorary membership</a:t>
            </a:r>
          </a:p>
          <a:p>
            <a:r>
              <a:rPr lang="en-US" b="1" dirty="0"/>
              <a:t>Life membership is given to full members with the approval of the executive committee. Others must pay an annual fee</a:t>
            </a:r>
          </a:p>
          <a:p>
            <a:r>
              <a:rPr lang="en-US" b="1" dirty="0"/>
              <a:t>District branches    </a:t>
            </a:r>
          </a:p>
        </p:txBody>
      </p:sp>
    </p:spTree>
    <p:extLst>
      <p:ext uri="{BB962C8B-B14F-4D97-AF65-F5344CB8AC3E}">
        <p14:creationId xmlns:p14="http://schemas.microsoft.com/office/powerpoint/2010/main" val="2245896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A3CFA-5733-79A1-BD12-37782F15D77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Experience of the Parliament Act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52267-FCB3-D55A-122E-4C3884720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The SLAPSW was recognized as a legal entity</a:t>
            </a:r>
          </a:p>
          <a:p>
            <a:r>
              <a:rPr lang="en-US" b="1" dirty="0"/>
              <a:t>It made us easier to function as an independent organization</a:t>
            </a:r>
          </a:p>
          <a:p>
            <a:r>
              <a:rPr lang="en-US" b="1" dirty="0"/>
              <a:t>First time, the Government recognized Social Work as a Profession</a:t>
            </a:r>
          </a:p>
          <a:p>
            <a:r>
              <a:rPr lang="en-US" b="1" dirty="0"/>
              <a:t>This Act of Parliament can be considered as a step for regulating social work in this country</a:t>
            </a:r>
          </a:p>
          <a:p>
            <a:r>
              <a:rPr lang="en-US" b="1" dirty="0"/>
              <a:t>It added more value to the SLAPSW</a:t>
            </a:r>
          </a:p>
          <a:p>
            <a:r>
              <a:rPr lang="en-US" b="1" dirty="0"/>
              <a:t>However, we experienced that, this Act of Parliament is inadequate to regulate Social Work in Sri Lanka</a:t>
            </a:r>
          </a:p>
          <a:p>
            <a:r>
              <a:rPr lang="en-US" b="1" dirty="0"/>
              <a:t>The SLAPSW has not given powers to act as a regulatory body in Social Work </a:t>
            </a:r>
          </a:p>
        </p:txBody>
      </p:sp>
    </p:spTree>
    <p:extLst>
      <p:ext uri="{BB962C8B-B14F-4D97-AF65-F5344CB8AC3E}">
        <p14:creationId xmlns:p14="http://schemas.microsoft.com/office/powerpoint/2010/main" val="2076632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AAE9A-AB51-E4D8-5F9A-82C73A7DA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1643C-E965-D56A-735C-50018526C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This Act does not define Social Work and Social Worker</a:t>
            </a:r>
          </a:p>
          <a:p>
            <a:r>
              <a:rPr lang="en-US" b="1" dirty="0"/>
              <a:t>Nothing mentioned about regulating social work and service categories coming under social work practice in the country</a:t>
            </a:r>
          </a:p>
          <a:p>
            <a:r>
              <a:rPr lang="en-US" b="1" dirty="0"/>
              <a:t>Nothing mentioned about professional standards, including those for proficiency, conduct and ethics</a:t>
            </a:r>
          </a:p>
          <a:p>
            <a:r>
              <a:rPr lang="en-US" b="1" dirty="0"/>
              <a:t>Nothing mentioned about standards for, accreditation and approval of education and training courses for Social Workers</a:t>
            </a:r>
          </a:p>
          <a:p>
            <a:r>
              <a:rPr lang="en-US" b="1" dirty="0"/>
              <a:t>Continuing education and professional development has not been made compulsory</a:t>
            </a:r>
          </a:p>
          <a:p>
            <a:r>
              <a:rPr lang="en-US" b="1" dirty="0"/>
              <a:t>We believe that we lobby and advocate for a National Legislation for social work in this country 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1360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7E602-8C61-ED24-3BE0-25A666C0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Challenges in regulating Social Work in Sri Lanka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B69EC-E215-DE90-FF51-28025A9A5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Lack of community awareness on the difference between charity and social work</a:t>
            </a:r>
          </a:p>
          <a:p>
            <a:r>
              <a:rPr lang="en-US" b="1" dirty="0"/>
              <a:t>Lack of awareness of policy makers about social work</a:t>
            </a:r>
          </a:p>
          <a:p>
            <a:r>
              <a:rPr lang="en-US" b="1" dirty="0"/>
              <a:t>Having a large social service workforce but not qualified to be included under the category of Social Work</a:t>
            </a:r>
          </a:p>
          <a:p>
            <a:r>
              <a:rPr lang="en-US" b="1" dirty="0"/>
              <a:t>Universities commenced degree programmes in Social Work with out following proper social work education standards</a:t>
            </a:r>
          </a:p>
          <a:p>
            <a:r>
              <a:rPr lang="en-US" b="1" dirty="0"/>
              <a:t>Lack of commitment of professionally trained social workers towards the development of the profession</a:t>
            </a:r>
          </a:p>
          <a:p>
            <a:r>
              <a:rPr lang="en-US" b="1" dirty="0"/>
              <a:t>Lack of funds for the lobbying and advocacy with evidence-based research   </a:t>
            </a:r>
          </a:p>
        </p:txBody>
      </p:sp>
    </p:spTree>
    <p:extLst>
      <p:ext uri="{BB962C8B-B14F-4D97-AF65-F5344CB8AC3E}">
        <p14:creationId xmlns:p14="http://schemas.microsoft.com/office/powerpoint/2010/main" val="3822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863EE-FA92-4ADA-8076-E4E7C8B75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Way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730D6-E444-70F6-B1FD-034932F50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The SLAPSW has been discussing this need with the authorities for some years. The National Institute of Social Development together with the SLAPSW has developed a road map for the development of a regulatory mechanism supported by UNICEF Sri Lanka. Under that we plan to;</a:t>
            </a:r>
          </a:p>
          <a:p>
            <a:pPr marL="0" indent="0">
              <a:buNone/>
            </a:pPr>
            <a:endParaRPr lang="en-US" b="1" dirty="0"/>
          </a:p>
          <a:p>
            <a:pPr lvl="1"/>
            <a:r>
              <a:rPr lang="en-US" b="1" dirty="0"/>
              <a:t>Identify a suitable mechanism for regulation of Social Work</a:t>
            </a:r>
          </a:p>
          <a:p>
            <a:pPr lvl="1"/>
            <a:r>
              <a:rPr lang="en-US" b="1" dirty="0"/>
              <a:t>Develop proficiency standards</a:t>
            </a:r>
          </a:p>
          <a:p>
            <a:pPr lvl="1"/>
            <a:r>
              <a:rPr lang="en-US" b="1" dirty="0"/>
              <a:t>Licensing social workers</a:t>
            </a:r>
          </a:p>
          <a:p>
            <a:pPr lvl="1"/>
            <a:r>
              <a:rPr lang="en-US" b="1" dirty="0"/>
              <a:t>Develop a code of Ethics</a:t>
            </a:r>
          </a:p>
          <a:p>
            <a:pPr lvl="1"/>
            <a:r>
              <a:rPr lang="en-US" b="1" dirty="0"/>
              <a:t>Develop a Social Work regulatory legislation suitable for Sri Lanka</a:t>
            </a:r>
          </a:p>
          <a:p>
            <a:pPr marL="457200" lvl="1" indent="0">
              <a:buNone/>
            </a:pPr>
            <a:r>
              <a:rPr lang="en-US" b="1" dirty="0"/>
              <a:t>  </a:t>
            </a:r>
          </a:p>
          <a:p>
            <a:r>
              <a:rPr lang="en-US" b="1"/>
              <a:t>Social </a:t>
            </a:r>
            <a:r>
              <a:rPr lang="en-US" b="1" dirty="0"/>
              <a:t>work introduced to Sri Lanka about 70 years ago. It has a very slow but steady development. We need to reflect and understand the underlying forces for its slow development</a:t>
            </a:r>
          </a:p>
          <a:p>
            <a:r>
              <a:rPr lang="en-US" b="1" dirty="0"/>
              <a:t>Regularization of Social Work in Sri Lanka is a very challenging task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98563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818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Social Work Legislations in Southeast Asia</vt:lpstr>
      <vt:lpstr>The following topics will be discussed in my presentation</vt:lpstr>
      <vt:lpstr> A brief history of the SLAPSW </vt:lpstr>
      <vt:lpstr>Legal status of the SLAPSW</vt:lpstr>
      <vt:lpstr> The objectives as stated in the Act </vt:lpstr>
      <vt:lpstr> Composition of the Association  </vt:lpstr>
      <vt:lpstr> Experience of the Parliament Act </vt:lpstr>
      <vt:lpstr>Cont..</vt:lpstr>
      <vt:lpstr> Challenges in regulating Social Work in Sri Lanka </vt:lpstr>
      <vt:lpstr>Way forward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work legislations in Southeast Asia</dc:title>
  <dc:creator>Professional Youth Workers Association</dc:creator>
  <cp:lastModifiedBy>Professional Youth Workers Association</cp:lastModifiedBy>
  <cp:revision>5</cp:revision>
  <dcterms:created xsi:type="dcterms:W3CDTF">2023-09-24T12:14:54Z</dcterms:created>
  <dcterms:modified xsi:type="dcterms:W3CDTF">2023-09-26T10:46:41Z</dcterms:modified>
</cp:coreProperties>
</file>